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814C44-103C-4BF7-AC2E-171D69B3DD79}">
  <a:tblStyle styleId="{B6814C44-103C-4BF7-AC2E-171D69B3DD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22e9edfc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22e9edfc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22e9edfc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22e9edfc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22e9edfcc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22e9edfcc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22e9edfcc_4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22e9edfcc_4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22e9edfcc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22e9edfcc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29de73435_1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29de73435_1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22e9edfcc_4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22e9edfcc_4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29de73435_1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29de73435_1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29de73435_1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29de73435_1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3f7e3fb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3f7e3fb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22e9edfc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22e9edfc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3f7e3fb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3f7e3fb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3f7e3fb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3f7e3fb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3f7e3fb6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3f7e3fb6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3f7e3fb6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3f7e3fb6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3f7e3fb6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3f7e3fb6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3f7e3fb6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3f7e3fb6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3f7e3fb6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3f7e3fb6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3f7e3fb6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3f7e3fb6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34636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34636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434636c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434636c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434636c1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434636c1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29de73435_1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29de73435_1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3f7e3fb6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3f7e3fb6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434636c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434636c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22e9edfc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22e9edfc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22e9edfc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22e9edfc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434636c1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434636c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22e9edfc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22e9edfc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2e8bc2b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2e8bc2b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22e9edfcc_4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22e9edfcc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309612" y="4568875"/>
            <a:ext cx="1775936" cy="5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340574" y="-154012"/>
            <a:ext cx="1874702" cy="15564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pp.diagrams.net/?page-id=4gfTkUVhI4fIczFoHxxI&amp;scale=auto#G1-lYRaNu3mSXVnyLy3NSqnOcH_uIWRYkf" TargetMode="External"/><Relationship Id="rId4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unb.ca/cic/datasets/iotdataset-2023.html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p.diagrams.net/?page-id=HisLH_OavWZv1ZIICdFh&amp;scale=auto#G17j1bWRojgfTeZdPrFEbByxgEt9cPk0XQ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p.diagrams.net/?page-id=g7RhsT0My-tyF6Ujr597&amp;scale=auto#G1JfkA4G61m0pVZvaPAJNr31-0RU3HVTB8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Relationship Id="rId7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57.png"/><Relationship Id="rId7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hyperlink" Target="https://confluence.unisystems.gr/pages/viewpage.action?pageId=18271771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diagrams.net/?page-id=Q-caQZFowzn-zxwFulj_&amp;scale=auto#G18w7BkFXJZTa5W5SsYvs9L5k0IEFonXvA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app.diagrams.net/?page-id=sZSbDVQVTHRT7Mmppw0Q&amp;scale=auto#G1Y2T62ttnEAblm2Ke_QO_Iy0tOU0eCq83" TargetMode="External"/><Relationship Id="rId6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.diagrams.net/?page-id=TzR1RMImJef-PjrE-Ojo&amp;scale=auto#G1m_OFH7gl3_-blclc3cCRa4uPT1qVGoE3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hyperlink" Target="https://app.diagrams.net/?page-id=y3ZWU-IrbinG7Exl3dj2&amp;scale=auto#G1fCjo80LJurWiU-74bt1JNoaFNa9elgOV" TargetMode="External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237950" y="881550"/>
            <a:ext cx="45453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4100"/>
              <a:t>Cybersecurity in IoT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655">
                <a:solidFill>
                  <a:schemeClr val="accent2"/>
                </a:solidFill>
              </a:rPr>
              <a:t>A machine learning approach</a:t>
            </a:r>
            <a:endParaRPr sz="1655">
              <a:solidFill>
                <a:schemeClr val="accent2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l" sz="2080"/>
              <a:t>Building machine learning models using </a:t>
            </a:r>
            <a:r>
              <a:rPr lang="el" sz="2080"/>
              <a:t>network</a:t>
            </a:r>
            <a:r>
              <a:rPr lang="el" sz="2080"/>
              <a:t> traffic data to detect cyber threats in IoT infrastructures</a:t>
            </a:r>
            <a:endParaRPr sz="208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85950" y="428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l" sz="1080"/>
              <a:t>Nikitas Tsinnas - Electrical &amp; Computer Engineering NTUA</a:t>
            </a:r>
            <a:br>
              <a:rPr lang="el" sz="1080"/>
            </a:br>
            <a:br>
              <a:rPr lang="el" sz="1080"/>
            </a:br>
            <a:r>
              <a:rPr lang="el" sz="1080"/>
              <a:t>October 2023</a:t>
            </a:r>
            <a:endParaRPr sz="10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models development</a:t>
            </a:r>
            <a:endParaRPr/>
          </a:p>
        </p:txBody>
      </p:sp>
      <p:pic>
        <p:nvPicPr>
          <p:cNvPr id="127" name="Google Shape;127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088" y="1945200"/>
            <a:ext cx="6115821" cy="17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 collection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u="sng">
                <a:solidFill>
                  <a:schemeClr val="hlink"/>
                </a:solidFill>
                <a:hlinkClick r:id="rId3"/>
              </a:rPr>
              <a:t>CICIoT2023 Dataset</a:t>
            </a:r>
            <a:r>
              <a:rPr b="1" lang="el"/>
              <a:t>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/>
              <a:t>A real-time dataset and benchmark for large-scale attacks in IoT environment.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33 attacks divided into 7 classes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IoT topology of 105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After each attack, all the network traffic was labeled accordingly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555" y="98575"/>
            <a:ext cx="4877548" cy="447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09050"/>
            <a:ext cx="3500775" cy="3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</a:t>
            </a:r>
            <a:r>
              <a:rPr lang="el"/>
              <a:t>ata </a:t>
            </a:r>
            <a:r>
              <a:rPr lang="el"/>
              <a:t>P</a:t>
            </a:r>
            <a:r>
              <a:rPr lang="el"/>
              <a:t>reprocessing: </a:t>
            </a:r>
            <a:br>
              <a:rPr lang="el"/>
            </a:br>
            <a:r>
              <a:rPr lang="el" sz="2244"/>
              <a:t>Feature Extraction</a:t>
            </a:r>
            <a:endParaRPr sz="2244"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647050"/>
            <a:ext cx="32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Raw</a:t>
            </a:r>
            <a:r>
              <a:rPr lang="el"/>
              <a:t> data is in pcap format. In first phase of preprocessing, we have to get the raw network data and extract data rows that have meaning in csv format. </a:t>
            </a:r>
            <a:br>
              <a:rPr lang="el"/>
            </a:br>
            <a:br>
              <a:rPr lang="el"/>
            </a:br>
            <a:r>
              <a:rPr lang="el"/>
              <a:t>In order to achieve this, we used the proposed processed dataset, which connects the traffic in network flows to csv rows of 47 columns (features) already extracted using the DPKT tool.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950" y="1918475"/>
            <a:ext cx="4544225" cy="1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475" y="472325"/>
            <a:ext cx="2973849" cy="4198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 Preprocessing: </a:t>
            </a:r>
            <a:br>
              <a:rPr lang="el"/>
            </a:br>
            <a:r>
              <a:rPr lang="el" sz="2244"/>
              <a:t>Preparation for </a:t>
            </a:r>
            <a:r>
              <a:rPr lang="el" sz="2244"/>
              <a:t>Model Training</a:t>
            </a:r>
            <a:endParaRPr sz="2244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557725"/>
            <a:ext cx="3984600" cy="30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 preprocessing involves cleaning, transforming, and organizing raw data into a format suitable for analysis or modeling.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Effective data preprocessing can significantly impact the quality and performance of the models, making it a critical step in the data science and machine learning workflow.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5"/>
          <p:cNvCxnSpPr/>
          <p:nvPr/>
        </p:nvCxnSpPr>
        <p:spPr>
          <a:xfrm flipH="1">
            <a:off x="6898250" y="481500"/>
            <a:ext cx="1383000" cy="62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5"/>
          <p:cNvCxnSpPr/>
          <p:nvPr/>
        </p:nvCxnSpPr>
        <p:spPr>
          <a:xfrm flipH="1">
            <a:off x="6592725" y="1174250"/>
            <a:ext cx="1383000" cy="62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0" y="2868500"/>
            <a:ext cx="3527598" cy="197912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720000" dist="28575">
              <a:srgbClr val="000000">
                <a:alpha val="31000"/>
              </a:srgbClr>
            </a:outerShdw>
          </a:effectLst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 exploration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/>
              <a:t>These are the attack types and classes distribution in the dataset. </a:t>
            </a:r>
            <a:br>
              <a:rPr lang="el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 sz="1200"/>
              <a:t>DDoS, DoS by their nature produce more traffic. We have to handle this imbalance at preprocessing because we do not want our model to be biased.</a:t>
            </a:r>
            <a:endParaRPr sz="120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175" y="3542600"/>
            <a:ext cx="3635251" cy="14359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80975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649" y="127175"/>
            <a:ext cx="4375150" cy="38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Preparation for Model Training:</a:t>
            </a:r>
            <a:br>
              <a:rPr lang="el"/>
            </a:br>
            <a:r>
              <a:rPr lang="el" sz="2244"/>
              <a:t>Scaling Data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522175"/>
            <a:ext cx="3999900" cy="13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 sz="1200"/>
              <a:t>This is done to facilitate data analysis and modeling, and to </a:t>
            </a:r>
            <a:r>
              <a:rPr b="1" lang="el" sz="1200"/>
              <a:t>reduce the impact of different scales</a:t>
            </a:r>
            <a:r>
              <a:rPr lang="el" sz="1200"/>
              <a:t> on the accuracy of machine learning models.</a:t>
            </a:r>
            <a:endParaRPr sz="1200"/>
          </a:p>
        </p:txBody>
      </p:sp>
      <p:sp>
        <p:nvSpPr>
          <p:cNvPr id="167" name="Google Shape;167;p27"/>
          <p:cNvSpPr txBox="1"/>
          <p:nvPr>
            <p:ph idx="2" type="body"/>
          </p:nvPr>
        </p:nvSpPr>
        <p:spPr>
          <a:xfrm>
            <a:off x="4832400" y="1522075"/>
            <a:ext cx="41451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How?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l" sz="1200"/>
              <a:t>Normalization</a:t>
            </a:r>
            <a:r>
              <a:rPr lang="el" sz="1200"/>
              <a:t> is a scaling technique in which values are shifted and rescaled so that they end up ranging between 0 and 1.</a:t>
            </a:r>
            <a:br>
              <a:rPr lang="el" sz="1200"/>
            </a:br>
            <a:br>
              <a:rPr lang="el" sz="1200"/>
            </a:br>
            <a:br>
              <a:rPr lang="el" sz="1200"/>
            </a:br>
            <a:br>
              <a:rPr lang="el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l" sz="1200" u="sng"/>
              <a:t>Standardization</a:t>
            </a:r>
            <a:r>
              <a:rPr lang="el" sz="1200"/>
              <a:t> is another scaling method where the values are centered around the mean with a unit standard deviation. </a:t>
            </a:r>
            <a:br>
              <a:rPr lang="el" sz="1200"/>
            </a:br>
            <a:br>
              <a:rPr lang="el" sz="1200"/>
            </a:br>
            <a:endParaRPr sz="1200"/>
          </a:p>
        </p:txBody>
      </p:sp>
      <p:graphicFrame>
        <p:nvGraphicFramePr>
          <p:cNvPr id="168" name="Google Shape;168;p27"/>
          <p:cNvGraphicFramePr/>
          <p:nvPr/>
        </p:nvGraphicFramePr>
        <p:xfrm>
          <a:off x="972700" y="31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{B6814C44-103C-4BF7-AC2E-171D69B3DD79}</a:tableStyleId>
              </a:tblPr>
              <a:tblGrid>
                <a:gridCol w="927075"/>
                <a:gridCol w="793675"/>
                <a:gridCol w="860375"/>
                <a:gridCol w="860375"/>
              </a:tblGrid>
              <a:tr h="30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800">
                          <a:solidFill>
                            <a:srgbClr val="B7B7B7"/>
                          </a:solidFill>
                        </a:rPr>
                        <a:t>Precision</a:t>
                      </a:r>
                      <a:endParaRPr sz="8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800">
                          <a:solidFill>
                            <a:srgbClr val="ADADAD"/>
                          </a:solidFill>
                        </a:rPr>
                        <a:t>Recall</a:t>
                      </a:r>
                      <a:endParaRPr sz="8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solidFill>
                            <a:schemeClr val="lt2"/>
                          </a:solidFill>
                        </a:rPr>
                        <a:t>Support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800">
                          <a:solidFill>
                            <a:srgbClr val="ADADAD"/>
                          </a:solidFill>
                        </a:rPr>
                        <a:t>Normalization</a:t>
                      </a:r>
                      <a:endParaRPr sz="8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solidFill>
                            <a:schemeClr val="lt2"/>
                          </a:solidFill>
                        </a:rPr>
                        <a:t>0.66</a:t>
                      </a:r>
                      <a:endParaRPr sz="11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ADADA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solidFill>
                            <a:srgbClr val="ADADAD"/>
                          </a:solidFill>
                        </a:rPr>
                        <a:t>0.64</a:t>
                      </a:r>
                      <a:endParaRPr sz="11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solidFill>
                            <a:srgbClr val="ADADAD"/>
                          </a:solidFill>
                        </a:rPr>
                        <a:t>0.64</a:t>
                      </a:r>
                      <a:endParaRPr sz="11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80000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800">
                          <a:solidFill>
                            <a:srgbClr val="ADADAD"/>
                          </a:solidFill>
                        </a:rPr>
                        <a:t>Standardization</a:t>
                      </a:r>
                      <a:endParaRPr sz="8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solidFill>
                            <a:schemeClr val="lt2"/>
                          </a:solidFill>
                        </a:rPr>
                        <a:t>0.70</a:t>
                      </a:r>
                      <a:endParaRPr sz="11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solidFill>
                            <a:srgbClr val="ADADAD"/>
                          </a:solidFill>
                        </a:rPr>
                        <a:t>0.67</a:t>
                      </a:r>
                      <a:endParaRPr sz="11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solidFill>
                            <a:srgbClr val="ADADAD"/>
                          </a:solidFill>
                        </a:rPr>
                        <a:t>0.67</a:t>
                      </a:r>
                      <a:endParaRPr sz="1100">
                        <a:solidFill>
                          <a:srgbClr val="ADADA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74E13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7"/>
          <p:cNvSpPr txBox="1"/>
          <p:nvPr/>
        </p:nvSpPr>
        <p:spPr>
          <a:xfrm>
            <a:off x="1381250" y="4293475"/>
            <a:ext cx="26244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" sz="1000">
                <a:solidFill>
                  <a:srgbClr val="ADADAD"/>
                </a:solidFill>
              </a:rPr>
              <a:t>For the 7-class problem using common NN</a:t>
            </a:r>
            <a:endParaRPr i="1" sz="1800"/>
          </a:p>
        </p:txBody>
      </p:sp>
      <p:sp>
        <p:nvSpPr>
          <p:cNvPr id="170" name="Google Shape;170;p27"/>
          <p:cNvSpPr txBox="1"/>
          <p:nvPr/>
        </p:nvSpPr>
        <p:spPr>
          <a:xfrm>
            <a:off x="5189400" y="3734250"/>
            <a:ext cx="1618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 title="[255,255,255,&quot;https://www.codecogs.com/eqnedit.php?latex=%20%5Cfrac%7Bx%20-%20%5Cmin(x)%7D%7B%5Cmax(x)%20-%20%5Cmin(x)%7D%20#1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75" y="2850275"/>
            <a:ext cx="1307900" cy="41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 title="[255,255,255,&quot;https://www.codecogs.com/eqnedit.php?latex=%5Cfrac%7Bx%20-%20%5Cmu%7D%7B%5Csigma%7D#1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974" y="4261530"/>
            <a:ext cx="453504" cy="33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Preparation for Model Training:</a:t>
            </a:r>
            <a:br>
              <a:rPr lang="el"/>
            </a:br>
            <a:r>
              <a:rPr lang="el" sz="2244"/>
              <a:t>Feature Selection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494775"/>
            <a:ext cx="3007500" cy="3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Why?</a:t>
            </a:r>
            <a:endParaRPr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l" sz="1200"/>
              <a:t>Reduces Overfitting</a:t>
            </a:r>
            <a:r>
              <a:rPr lang="el" sz="1200"/>
              <a:t>: Less redundant data means less possibility of making decisions based on redundant data/noise.</a:t>
            </a:r>
            <a:endParaRPr sz="1200"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l" sz="1200"/>
              <a:t>Improves Accuracy</a:t>
            </a:r>
            <a:r>
              <a:rPr lang="el" sz="1200"/>
              <a:t>: Less misleading data means modeling accuracy improves.</a:t>
            </a:r>
            <a:endParaRPr sz="1200"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l" sz="1200"/>
              <a:t>Reduces Training Time</a:t>
            </a:r>
            <a:r>
              <a:rPr lang="el" sz="1200"/>
              <a:t>: Less data means that algorithms train faster.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l"/>
              <a:t>How?</a:t>
            </a:r>
            <a:br>
              <a:rPr b="1" lang="el"/>
            </a:br>
            <a:br>
              <a:rPr lang="el" sz="1200"/>
            </a:br>
            <a:r>
              <a:rPr b="1" lang="el" sz="1200"/>
              <a:t>Chi2</a:t>
            </a:r>
            <a:r>
              <a:rPr lang="el" sz="1200"/>
              <a:t> function is a </a:t>
            </a:r>
            <a:r>
              <a:rPr lang="el" sz="1200"/>
              <a:t>statistical hypothesis test. It is used</a:t>
            </a:r>
            <a:r>
              <a:rPr lang="el" sz="1200"/>
              <a:t> to compute the correlation between the class values and the feature values. </a:t>
            </a:r>
            <a:endParaRPr sz="120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38" y="1715500"/>
            <a:ext cx="1923775" cy="25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061" y="1909449"/>
            <a:ext cx="2924237" cy="224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Preparation for Model Training:</a:t>
            </a:r>
            <a:br>
              <a:rPr lang="el"/>
            </a:br>
            <a:r>
              <a:rPr lang="el" sz="2244"/>
              <a:t>Handling Imbalanced Data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494775"/>
            <a:ext cx="3007500" cy="3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200"/>
              <a:t>Models may exhibit bias toward the majority class, resulting in poor predictions for the minority class.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/>
              <a:t>How?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l" sz="1200"/>
              <a:t>Oversampling minority class</a:t>
            </a:r>
            <a:br>
              <a:rPr lang="el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" sz="1200" u="sng"/>
              <a:t>Undersampling majority class</a:t>
            </a:r>
            <a:br>
              <a:rPr lang="el" sz="1200" u="sng"/>
            </a:b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" sz="1200"/>
              <a:t>Generate Synthetic Samples </a:t>
            </a:r>
            <a:r>
              <a:rPr i="1" lang="el" sz="1100"/>
              <a:t>(SMOTE - Synthetic Minority Oversampling Technique algorithm)</a:t>
            </a:r>
            <a:endParaRPr i="1" sz="1100"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925" y="1564512"/>
            <a:ext cx="1387299" cy="14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174" y="3589950"/>
            <a:ext cx="1387300" cy="125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9955" y="553500"/>
            <a:ext cx="3081869" cy="14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450" y="2729189"/>
            <a:ext cx="3081875" cy="1501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9"/>
          <p:cNvCxnSpPr/>
          <p:nvPr/>
        </p:nvCxnSpPr>
        <p:spPr>
          <a:xfrm>
            <a:off x="4528524" y="3055050"/>
            <a:ext cx="5700" cy="471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9"/>
          <p:cNvCxnSpPr/>
          <p:nvPr/>
        </p:nvCxnSpPr>
        <p:spPr>
          <a:xfrm>
            <a:off x="7376625" y="2047375"/>
            <a:ext cx="4800" cy="6060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9"/>
          <p:cNvSpPr txBox="1"/>
          <p:nvPr/>
        </p:nvSpPr>
        <p:spPr>
          <a:xfrm>
            <a:off x="7318900" y="2133050"/>
            <a:ext cx="1445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000">
                <a:solidFill>
                  <a:srgbClr val="ADADAD"/>
                </a:solidFill>
              </a:rPr>
              <a:t>Undersampling</a:t>
            </a:r>
            <a:endParaRPr sz="1000">
              <a:solidFill>
                <a:srgbClr val="ADADAD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480900" y="3044725"/>
            <a:ext cx="1445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000">
                <a:solidFill>
                  <a:srgbClr val="ADADAD"/>
                </a:solidFill>
              </a:rPr>
              <a:t>Undersampling</a:t>
            </a:r>
            <a:endParaRPr sz="10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Preparation for Model Training:</a:t>
            </a:r>
            <a:br>
              <a:rPr lang="el"/>
            </a:br>
            <a:r>
              <a:rPr lang="el" sz="2244"/>
              <a:t>Split Data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494775"/>
            <a:ext cx="82746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We split the available data in </a:t>
            </a:r>
            <a:r>
              <a:rPr lang="el"/>
              <a:t>separate</a:t>
            </a:r>
            <a:r>
              <a:rPr lang="el"/>
              <a:t> datasets. The following proportions are the most common.</a:t>
            </a:r>
            <a:br>
              <a:rPr lang="el"/>
            </a:b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l"/>
              <a:t>Train</a:t>
            </a:r>
            <a:r>
              <a:rPr lang="el"/>
              <a:t> 64% of original</a:t>
            </a:r>
            <a:br>
              <a:rPr lang="el"/>
            </a:br>
            <a:br>
              <a:rPr lang="el" sz="1200"/>
            </a:br>
            <a:r>
              <a:rPr lang="el" sz="1200"/>
              <a:t>To actually train the model</a:t>
            </a:r>
            <a:br>
              <a:rPr lang="el" sz="1200"/>
            </a:br>
            <a:br>
              <a:rPr lang="el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l"/>
              <a:t>Validation</a:t>
            </a:r>
            <a:r>
              <a:rPr lang="el"/>
              <a:t> 16</a:t>
            </a:r>
            <a:r>
              <a:rPr lang="el"/>
              <a:t>% of original</a:t>
            </a:r>
            <a:br>
              <a:rPr lang="el"/>
            </a:br>
            <a:br>
              <a:rPr lang="el" sz="1200"/>
            </a:br>
            <a:r>
              <a:rPr lang="el" sz="1200"/>
              <a:t>To validate the correct functioning of the training process</a:t>
            </a:r>
            <a:br>
              <a:rPr lang="el" sz="1200"/>
            </a:br>
            <a:br>
              <a:rPr lang="el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l"/>
              <a:t>Test </a:t>
            </a:r>
            <a:r>
              <a:rPr lang="el"/>
              <a:t>20% of original</a:t>
            </a:r>
            <a:br>
              <a:rPr lang="el"/>
            </a:br>
            <a:br>
              <a:rPr lang="el" sz="1200"/>
            </a:br>
            <a:r>
              <a:rPr lang="el" sz="1200"/>
              <a:t>To test the model performance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1" name="Google Shape;201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226" y="1989925"/>
            <a:ext cx="2703301" cy="28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ML Models</a:t>
            </a:r>
            <a:br>
              <a:rPr lang="el"/>
            </a:br>
            <a:r>
              <a:rPr lang="el" sz="2244"/>
              <a:t>Naive Bayes</a:t>
            </a:r>
            <a:br>
              <a:rPr lang="el"/>
            </a:b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521900"/>
            <a:ext cx="39999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Simple probabilistic classifier, often used for text classification.</a:t>
            </a:r>
            <a:br>
              <a:rPr lang="el"/>
            </a:br>
            <a:br>
              <a:rPr lang="el"/>
            </a:br>
            <a:r>
              <a:rPr lang="el"/>
              <a:t>But, Sensitive to irrelevant features.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00" y="445025"/>
            <a:ext cx="2872849" cy="286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800" y="3574650"/>
            <a:ext cx="3282675" cy="10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25" y="3187125"/>
            <a:ext cx="2325150" cy="11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Objectives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3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l" sz="1600"/>
              <a:t>Business Understanding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Business Domain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Build an Experience Canvas</a:t>
            </a:r>
            <a:br>
              <a:rPr lang="el" sz="1400"/>
            </a:b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l" sz="1600"/>
              <a:t>Technical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Solution design overview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Introduction to Deep Learning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Classification models development</a:t>
            </a:r>
            <a:endParaRPr sz="14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l" sz="1300"/>
              <a:t>Kaggle community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l" sz="1300"/>
              <a:t>Data Collection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l" sz="1300"/>
              <a:t>Data Preprocessing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l" sz="1300"/>
              <a:t>Classification ML Models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l" sz="1300"/>
              <a:t>Classification DL Models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l" sz="1300"/>
              <a:t>Models’ Performance Comparison</a:t>
            </a:r>
            <a:endParaRPr sz="1300"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758925" y="1152475"/>
            <a:ext cx="3999900" cy="4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l" sz="1600"/>
              <a:t>Future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Deployment &amp; ML-ops</a:t>
            </a:r>
            <a:br>
              <a:rPr lang="el" sz="1400"/>
            </a:br>
            <a:endParaRPr b="1"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l" sz="1600"/>
              <a:t>Additional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MQTT protocol </a:t>
            </a:r>
            <a:r>
              <a:rPr lang="el" sz="1400"/>
              <a:t>familiarization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 sz="1400"/>
              <a:t>Securing over TLS/SSL</a:t>
            </a:r>
            <a:br>
              <a:rPr lang="el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ML Models</a:t>
            </a:r>
            <a:br>
              <a:rPr lang="el"/>
            </a:br>
            <a:r>
              <a:rPr lang="el" sz="2244"/>
              <a:t>Linear Regression</a:t>
            </a:r>
            <a:br>
              <a:rPr lang="el"/>
            </a:b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521900"/>
            <a:ext cx="39999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Linear model for binary and multiclass classification.</a:t>
            </a:r>
            <a:br>
              <a:rPr lang="el"/>
            </a:br>
            <a:br>
              <a:rPr lang="el"/>
            </a:br>
            <a:r>
              <a:rPr lang="el"/>
              <a:t>But, May underperform complex models on non-linear data.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38" y="2992764"/>
            <a:ext cx="2831201" cy="133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25" y="3439775"/>
            <a:ext cx="3344100" cy="11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225" y="350825"/>
            <a:ext cx="2831200" cy="29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ML Models</a:t>
            </a:r>
            <a:br>
              <a:rPr lang="el"/>
            </a:br>
            <a:r>
              <a:rPr lang="el" sz="2244"/>
              <a:t>Support Vector Machine (SVM)</a:t>
            </a:r>
            <a:br>
              <a:rPr lang="el"/>
            </a:b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521900"/>
            <a:ext cx="29247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Margin-maximizing classifier, powerful for binary and multiclass classification.</a:t>
            </a:r>
            <a:br>
              <a:rPr lang="el"/>
            </a:br>
            <a:br>
              <a:rPr lang="el"/>
            </a:br>
            <a:r>
              <a:rPr lang="el"/>
              <a:t>But, Requires careful hyperparameter tuning, can be resource-intensive.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3" y="3064501"/>
            <a:ext cx="2336234" cy="17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975" y="1474988"/>
            <a:ext cx="2170195" cy="2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912" y="3864975"/>
            <a:ext cx="2760188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570" y="301375"/>
            <a:ext cx="2857989" cy="25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9601" y="3064505"/>
            <a:ext cx="2760200" cy="152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ML Models</a:t>
            </a:r>
            <a:br>
              <a:rPr lang="el"/>
            </a:br>
            <a:r>
              <a:rPr lang="el" sz="2244"/>
              <a:t>XGBoost</a:t>
            </a:r>
            <a:br>
              <a:rPr lang="el"/>
            </a:b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521900"/>
            <a:ext cx="29247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Gradient boosting, robust, handles structured data well.</a:t>
            </a:r>
            <a:br>
              <a:rPr lang="el"/>
            </a:br>
            <a:br>
              <a:rPr lang="el"/>
            </a:br>
            <a:r>
              <a:rPr lang="el"/>
              <a:t>But, may overfit small datasets.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75" y="3081475"/>
            <a:ext cx="2214350" cy="124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800" y="1078100"/>
            <a:ext cx="2668275" cy="23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288" y="3497715"/>
            <a:ext cx="2924700" cy="155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7000" y="809250"/>
            <a:ext cx="2832198" cy="25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2901" y="4002804"/>
            <a:ext cx="2756299" cy="35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8">
            <a:alphaModFix/>
          </a:blip>
          <a:srcRect b="88401" l="0" r="0" t="0"/>
          <a:stretch/>
        </p:blipFill>
        <p:spPr>
          <a:xfrm>
            <a:off x="6312900" y="3835576"/>
            <a:ext cx="2756299" cy="16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ML Models</a:t>
            </a:r>
            <a:br>
              <a:rPr lang="el"/>
            </a:br>
            <a:r>
              <a:rPr lang="el" sz="2244"/>
              <a:t>LightGBM</a:t>
            </a:r>
            <a:br>
              <a:rPr lang="el"/>
            </a:b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521900"/>
            <a:ext cx="2924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Light, fast gradient boosting framework for large datasets.</a:t>
            </a:r>
            <a:br>
              <a:rPr lang="el"/>
            </a:br>
            <a:br>
              <a:rPr lang="el"/>
            </a:br>
            <a:r>
              <a:rPr lang="el"/>
              <a:t>But, May require more data, sensitive to overfitting.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88" y="3071956"/>
            <a:ext cx="2581776" cy="145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012" y="1117800"/>
            <a:ext cx="2460109" cy="21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000" y="3581122"/>
            <a:ext cx="2581776" cy="141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775" y="613526"/>
            <a:ext cx="2981425" cy="2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0425" y="3715654"/>
            <a:ext cx="2981425" cy="42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5">
            <a:alphaModFix/>
          </a:blip>
          <a:srcRect b="88401" l="0" r="0" t="0"/>
          <a:stretch/>
        </p:blipFill>
        <p:spPr>
          <a:xfrm>
            <a:off x="6100425" y="3543902"/>
            <a:ext cx="2981426" cy="18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DL Models</a:t>
            </a:r>
            <a:br>
              <a:rPr lang="el"/>
            </a:br>
            <a:r>
              <a:rPr lang="el" sz="2244"/>
              <a:t>Deep Neural Networks</a:t>
            </a:r>
            <a:endParaRPr sz="2244"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11700" y="1500975"/>
            <a:ext cx="3999900" cy="3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Based on </a:t>
            </a:r>
            <a:r>
              <a:rPr b="1" lang="el"/>
              <a:t>human brain design</a:t>
            </a:r>
            <a:r>
              <a:rPr lang="el"/>
              <a:t>.</a:t>
            </a:r>
            <a:br>
              <a:rPr lang="e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/>
              <a:t>Different types for different problems: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/>
              <a:t>Feedforward Neural Network (FNN): Basic, limited sequence modeling.</a:t>
            </a:r>
            <a:br>
              <a:rPr lang="el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/>
              <a:t>Convolutional Neural Network (CNN): Image and spatial data.</a:t>
            </a:r>
            <a:br>
              <a:rPr lang="el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/>
              <a:t>Recurrent Neural Network (RNN): Sequential data, variable length.</a:t>
            </a:r>
            <a:br>
              <a:rPr lang="el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/>
              <a:t>Long Short-Term Memory (LSTM): Handles vanishing gradients, good for sequences.</a:t>
            </a:r>
            <a:br>
              <a:rPr lang="el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/>
              <a:t>Convolutional LSTM (ConvLSTM): Combines spatial and sequential data.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375" y="2277751"/>
            <a:ext cx="3916150" cy="12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DL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244"/>
              <a:t>Feedforward Neural Network (FNN)</a:t>
            </a:r>
            <a:endParaRPr sz="2244"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500975"/>
            <a:ext cx="3999900" cy="1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Feedforward Neural Networks (FNNs) are fundamental deep learning models. They lack sequence memory, making them ideal for simple tasks like image classification and regression. FNNs have widespread use across industries.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25" y="3394238"/>
            <a:ext cx="3455350" cy="13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955" y="256625"/>
            <a:ext cx="3455345" cy="30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1181" y="3047125"/>
            <a:ext cx="2700038" cy="197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DL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244"/>
              <a:t>Convolutional Neural Network (CNN)</a:t>
            </a:r>
            <a:endParaRPr sz="2244"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500975"/>
            <a:ext cx="3999900" cy="1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Convolutional Neural Networks (CNNs) are deep learning models for grid-like data like images. They excel in feature extraction and pattern recognition, impacting fields like autonomous driving and healthcare.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/>
              <a:t>So what if we convert our packet data to images</a:t>
            </a:r>
            <a:br>
              <a:rPr lang="el"/>
            </a:br>
            <a:r>
              <a:rPr lang="el"/>
              <a:t>and then feed a CNN? 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7" y="3480675"/>
            <a:ext cx="3643041" cy="13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602" y="445027"/>
            <a:ext cx="3065104" cy="9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601" y="2468801"/>
            <a:ext cx="3065075" cy="96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551" y="3480674"/>
            <a:ext cx="3065075" cy="9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2601" y="1456924"/>
            <a:ext cx="3064963" cy="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Classification DL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244"/>
              <a:t>Convolutional Neural Network (CNN)</a:t>
            </a:r>
            <a:endParaRPr sz="22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75" y="2764750"/>
            <a:ext cx="2754450" cy="18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825" y="1448650"/>
            <a:ext cx="3551400" cy="31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311700" y="1500975"/>
            <a:ext cx="39999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Clearly we miss something… </a:t>
            </a:r>
            <a:br>
              <a:rPr lang="el"/>
            </a:br>
            <a:r>
              <a:rPr lang="el"/>
              <a:t>The performance is not satisfying.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Models’ Performance Comparison</a:t>
            </a:r>
            <a:endParaRPr/>
          </a:p>
        </p:txBody>
      </p:sp>
      <p:graphicFrame>
        <p:nvGraphicFramePr>
          <p:cNvPr id="295" name="Google Shape;295;p40"/>
          <p:cNvGraphicFramePr/>
          <p:nvPr/>
        </p:nvGraphicFramePr>
        <p:xfrm>
          <a:off x="623413" y="108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{B6814C44-103C-4BF7-AC2E-171D69B3DD79}</a:tableStyleId>
              </a:tblPr>
              <a:tblGrid>
                <a:gridCol w="1318925"/>
                <a:gridCol w="1096375"/>
                <a:gridCol w="1106875"/>
                <a:gridCol w="1085875"/>
                <a:gridCol w="1096375"/>
                <a:gridCol w="1096375"/>
                <a:gridCol w="1096375"/>
              </a:tblGrid>
              <a:tr h="4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>
                          <a:solidFill>
                            <a:srgbClr val="EFEFEF"/>
                          </a:solidFill>
                        </a:rPr>
                        <a:t>Model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>
                          <a:solidFill>
                            <a:srgbClr val="EFEFEF"/>
                          </a:solidFill>
                        </a:rPr>
                        <a:t>2 Classes (Binary) </a:t>
                      </a:r>
                      <a:r>
                        <a:rPr lang="el" sz="800">
                          <a:solidFill>
                            <a:srgbClr val="EFEFEF"/>
                          </a:solidFill>
                        </a:rPr>
                        <a:t>60k samples</a:t>
                      </a:r>
                      <a:endParaRPr sz="8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>
                          <a:solidFill>
                            <a:srgbClr val="EFEFEF"/>
                          </a:solidFill>
                        </a:rPr>
                        <a:t>8 Classes </a:t>
                      </a:r>
                      <a:r>
                        <a:rPr lang="el" sz="800">
                          <a:solidFill>
                            <a:srgbClr val="EFEFEF"/>
                          </a:solidFill>
                        </a:rPr>
                        <a:t>3k samples</a:t>
                      </a:r>
                      <a:endParaRPr sz="8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>
                          <a:solidFill>
                            <a:srgbClr val="EFEFEF"/>
                          </a:solidFill>
                        </a:rPr>
                        <a:t>34 Classes </a:t>
                      </a:r>
                      <a:r>
                        <a:rPr lang="el" sz="800">
                          <a:solidFill>
                            <a:srgbClr val="EFEFEF"/>
                          </a:solidFill>
                        </a:rPr>
                        <a:t>10k samples</a:t>
                      </a:r>
                      <a:endParaRPr sz="8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2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Inference Time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Accuracy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Inference Time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Accuracy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Inference Time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Accuracy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Naive Bayes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5.8 e-4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0.86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20 e-4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0.26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LR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11 e-4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0.89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15 e-4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0.25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SVM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545 e-4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0.99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907 e-4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0.24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XGBoost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80 e-4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1.00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159 e-4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0.88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480</a:t>
                      </a: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0.87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761D"/>
                    </a:solidFill>
                  </a:tcPr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LightGBoost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55 e-4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1.00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474 e-4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0.89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2.281 e-4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>
                          <a:solidFill>
                            <a:srgbClr val="EFEFEF"/>
                          </a:solidFill>
                        </a:rPr>
                        <a:t>0.87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FNN (DL)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>
                          <a:solidFill>
                            <a:srgbClr val="EFEFEF"/>
                          </a:solidFill>
                        </a:rPr>
                        <a:t>CNN (DL)</a:t>
                      </a:r>
                      <a:endParaRPr b="1"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Future Objectives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Business Understanding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/>
          <p:nvPr/>
        </p:nvSpPr>
        <p:spPr>
          <a:xfrm>
            <a:off x="2563350" y="3951050"/>
            <a:ext cx="671700" cy="441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Deployment &amp; ML-ops </a:t>
            </a:r>
            <a:br>
              <a:rPr lang="el"/>
            </a:br>
            <a:r>
              <a:rPr lang="el" sz="2244"/>
              <a:t>Kafka’s ecosystem</a:t>
            </a:r>
            <a:endParaRPr sz="2244"/>
          </a:p>
        </p:txBody>
      </p:sp>
      <p:grpSp>
        <p:nvGrpSpPr>
          <p:cNvPr id="307" name="Google Shape;307;p42"/>
          <p:cNvGrpSpPr/>
          <p:nvPr/>
        </p:nvGrpSpPr>
        <p:grpSpPr>
          <a:xfrm>
            <a:off x="994213" y="1271600"/>
            <a:ext cx="7155574" cy="3561450"/>
            <a:chOff x="994213" y="1271600"/>
            <a:chExt cx="7155574" cy="3561450"/>
          </a:xfrm>
        </p:grpSpPr>
        <p:sp>
          <p:nvSpPr>
            <p:cNvPr id="308" name="Google Shape;308;p42"/>
            <p:cNvSpPr/>
            <p:nvPr/>
          </p:nvSpPr>
          <p:spPr>
            <a:xfrm>
              <a:off x="4017350" y="2891000"/>
              <a:ext cx="918300" cy="572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5744475" y="3977300"/>
              <a:ext cx="671700" cy="388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1260325" y="3588800"/>
              <a:ext cx="671700" cy="388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302525" y="2613250"/>
              <a:ext cx="671700" cy="388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1260325" y="1758050"/>
              <a:ext cx="671700" cy="388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7125525" y="2183250"/>
              <a:ext cx="671700" cy="388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7167700" y="2613250"/>
              <a:ext cx="671700" cy="388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2563350" y="2655400"/>
              <a:ext cx="539700" cy="304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5911750" y="2655400"/>
              <a:ext cx="539700" cy="304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5302400" y="3377300"/>
              <a:ext cx="671700" cy="211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4840775" y="4009900"/>
              <a:ext cx="671700" cy="211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3630525" y="4009900"/>
              <a:ext cx="468000" cy="211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4235650" y="3977300"/>
              <a:ext cx="468000" cy="211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1" name="Google Shape;32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4213" y="1271600"/>
              <a:ext cx="7155574" cy="356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43"/>
          <p:cNvGrpSpPr/>
          <p:nvPr/>
        </p:nvGrpSpPr>
        <p:grpSpPr>
          <a:xfrm>
            <a:off x="2895225" y="1741725"/>
            <a:ext cx="5819500" cy="2259600"/>
            <a:chOff x="1697725" y="1741725"/>
            <a:chExt cx="5819500" cy="2259600"/>
          </a:xfrm>
        </p:grpSpPr>
        <p:sp>
          <p:nvSpPr>
            <p:cNvPr id="327" name="Google Shape;327;p43"/>
            <p:cNvSpPr/>
            <p:nvPr/>
          </p:nvSpPr>
          <p:spPr>
            <a:xfrm>
              <a:off x="1697725" y="1741725"/>
              <a:ext cx="2260800" cy="2259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3483000" y="1741725"/>
              <a:ext cx="2260800" cy="2259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5256425" y="1741725"/>
              <a:ext cx="2260800" cy="2259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Deployment &amp; ML-ops</a:t>
            </a:r>
            <a:br>
              <a:rPr lang="el"/>
            </a:br>
            <a:r>
              <a:rPr lang="el" sz="2244"/>
              <a:t>Lifecycle</a:t>
            </a:r>
            <a:endParaRPr sz="2244"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975" y="1538700"/>
            <a:ext cx="6058300" cy="26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311700" y="2031075"/>
            <a:ext cx="22863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All Dev-</a:t>
            </a:r>
            <a:r>
              <a:rPr b="1" lang="el"/>
              <a:t>ML-Ops</a:t>
            </a:r>
            <a:r>
              <a:rPr lang="el"/>
              <a:t> lifecycle needs are satisfied with apache </a:t>
            </a:r>
            <a:r>
              <a:rPr b="1" lang="el"/>
              <a:t>kafka</a:t>
            </a:r>
            <a:r>
              <a:rPr lang="el"/>
              <a:t> ecosystem.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Business domain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Internet Of Things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200"/>
              <a:t>IoT involves adding internet connectivity for monitoring and control to a system of many devices. (E.g. smart homes, smart grids, smart cities).</a:t>
            </a:r>
            <a:br>
              <a:rPr lang="e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/>
              <a:t>Cybersecurity in IoT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200"/>
              <a:t>Due to the unconventional manufacturing of IoT devices and the vast amount of data they handle, there is a significant and constant threat of cyber attacks that can harm the system physically and its operators economically.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/>
              <a:t>Data Science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 sz="1200"/>
              <a:t>Using machine learning to develop models for early intrusion detection. Minimizes human intervention and optimize accuracy and efficiency.</a:t>
            </a:r>
            <a:endParaRPr sz="1200"/>
          </a:p>
        </p:txBody>
      </p:sp>
      <p:grpSp>
        <p:nvGrpSpPr>
          <p:cNvPr id="77" name="Google Shape;77;p16"/>
          <p:cNvGrpSpPr/>
          <p:nvPr/>
        </p:nvGrpSpPr>
        <p:grpSpPr>
          <a:xfrm>
            <a:off x="4697963" y="3027270"/>
            <a:ext cx="2414521" cy="1755951"/>
            <a:chOff x="4977650" y="2439475"/>
            <a:chExt cx="3044025" cy="2175900"/>
          </a:xfrm>
        </p:grpSpPr>
        <p:sp>
          <p:nvSpPr>
            <p:cNvPr id="78" name="Google Shape;78;p16"/>
            <p:cNvSpPr/>
            <p:nvPr/>
          </p:nvSpPr>
          <p:spPr>
            <a:xfrm>
              <a:off x="4977650" y="2439475"/>
              <a:ext cx="2120400" cy="2120400"/>
            </a:xfrm>
            <a:prstGeom prst="ellipse">
              <a:avLst/>
            </a:prstGeom>
            <a:solidFill>
              <a:srgbClr val="C8B036">
                <a:alpha val="591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5203550" y="2948575"/>
              <a:ext cx="1668600" cy="1666800"/>
            </a:xfrm>
            <a:prstGeom prst="ellipse">
              <a:avLst/>
            </a:prstGeom>
            <a:solidFill>
              <a:srgbClr val="619A27">
                <a:alpha val="654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6305675" y="2722900"/>
              <a:ext cx="1716000" cy="1717200"/>
            </a:xfrm>
            <a:prstGeom prst="ellipse">
              <a:avLst/>
            </a:prstGeom>
            <a:solidFill>
              <a:srgbClr val="DB6EDD">
                <a:alpha val="566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100"/>
                <a:t>Data Science</a:t>
              </a:r>
              <a:endParaRPr sz="1100"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505200" y="3447175"/>
              <a:ext cx="1065300" cy="1065600"/>
            </a:xfrm>
            <a:prstGeom prst="ellipse">
              <a:avLst/>
            </a:prstGeom>
            <a:solidFill>
              <a:srgbClr val="2B2799">
                <a:alpha val="6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100"/>
                <a:t>DL</a:t>
              </a:r>
              <a:endParaRPr sz="1100"/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5796500" y="2487775"/>
              <a:ext cx="4827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100"/>
                <a:t>AI</a:t>
              </a:r>
              <a:endParaRPr sz="1100"/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5796500" y="3060050"/>
              <a:ext cx="4827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100"/>
                <a:t>ML</a:t>
              </a:r>
              <a:endParaRPr sz="1100"/>
            </a:p>
          </p:txBody>
        </p:sp>
      </p:grp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175" y="445025"/>
            <a:ext cx="2274099" cy="227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350" y="1452775"/>
            <a:ext cx="4409250" cy="31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265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Experience canvas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452775"/>
            <a:ext cx="31230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What is it?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200"/>
              <a:t>By atlassian team playbook free workshop resources.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200"/>
              <a:t>Inspired by the classic lean canvas, an experience canvas helps clarify what problem your project is trying to solve, the customer(s) you’re solving it for, and what success looks like.</a:t>
            </a:r>
            <a:r>
              <a:rPr b="1" lang="el" sz="1200"/>
              <a:t> 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 sz="1100" u="sng">
                <a:solidFill>
                  <a:schemeClr val="hlink"/>
                </a:solidFill>
                <a:hlinkClick r:id="rId4"/>
              </a:rPr>
              <a:t>Uploaded File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Technical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Solution design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921375" y="1988125"/>
            <a:ext cx="2698800" cy="23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/>
              <a:t>Data flow diagram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 sz="1200"/>
              <a:t>Data flow representation from the generation of the traffic data to the update of a GUI dashboard. This is an overview of the solution design.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3" name="Google Shape;103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254000"/>
            <a:ext cx="20320" cy="2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25" y="1106375"/>
            <a:ext cx="5040904" cy="378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Introduction to Deep Learning</a:t>
            </a:r>
            <a:endParaRPr/>
          </a:p>
        </p:txBody>
      </p:sp>
      <p:pic>
        <p:nvPicPr>
          <p:cNvPr id="110" name="Google Shape;110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00" y="1259000"/>
            <a:ext cx="3228998" cy="16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673" y="2837100"/>
            <a:ext cx="2968466" cy="1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9375" y="3026475"/>
            <a:ext cx="2143149" cy="1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866650" y="1843200"/>
            <a:ext cx="2968500" cy="99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rgbClr val="CCCCCC"/>
                </a:solidFill>
              </a:rPr>
              <a:t>Less human </a:t>
            </a:r>
            <a:r>
              <a:rPr lang="el" sz="1200">
                <a:solidFill>
                  <a:srgbClr val="CCCCCC"/>
                </a:solidFill>
              </a:rPr>
              <a:t>intervention and </a:t>
            </a:r>
            <a:r>
              <a:rPr b="1" lang="el" sz="1200">
                <a:solidFill>
                  <a:srgbClr val="CCCCCC"/>
                </a:solidFill>
              </a:rPr>
              <a:t>more precision</a:t>
            </a:r>
            <a:br>
              <a:rPr lang="el" sz="1200">
                <a:solidFill>
                  <a:srgbClr val="999999"/>
                </a:solidFill>
              </a:rPr>
            </a:br>
            <a:br>
              <a:rPr lang="el" sz="1200">
                <a:solidFill>
                  <a:srgbClr val="999999"/>
                </a:solidFill>
              </a:rPr>
            </a:br>
            <a:r>
              <a:rPr lang="el" sz="1200">
                <a:solidFill>
                  <a:srgbClr val="D9D9D9"/>
                </a:solidFill>
              </a:rPr>
              <a:t>But needs way </a:t>
            </a:r>
            <a:r>
              <a:rPr b="1" lang="el" sz="1200">
                <a:solidFill>
                  <a:srgbClr val="D9D9D9"/>
                </a:solidFill>
              </a:rPr>
              <a:t>more data</a:t>
            </a:r>
            <a:r>
              <a:rPr lang="el" sz="1200">
                <a:solidFill>
                  <a:srgbClr val="D9D9D9"/>
                </a:solidFill>
              </a:rPr>
              <a:t>!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Kaggle community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Kaggle is a ML and Data Science Community. </a:t>
            </a:r>
            <a:br>
              <a:rPr lang="el"/>
            </a:br>
            <a:r>
              <a:rPr lang="el"/>
              <a:t>It enables users to: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F</a:t>
            </a:r>
            <a:r>
              <a:rPr lang="el"/>
              <a:t>ind and publish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Explore and build models in a web-based data science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Work with other data scientists and machine learning engineers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Enter competitions to solve data science challenges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688" y="3584075"/>
            <a:ext cx="1839174" cy="8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937" y="1456163"/>
            <a:ext cx="2226650" cy="19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7E5219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